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Anton" charset="1" panose="00000500000000000000"/>
      <p:regular r:id="rId17"/>
    </p:embeddedFont>
    <p:embeddedFont>
      <p:font typeface="Poppins Semi-Bold" charset="1" panose="00000700000000000000"/>
      <p:regular r:id="rId18"/>
    </p:embeddedFont>
    <p:embeddedFont>
      <p:font typeface="Poppins" charset="1" panose="00000500000000000000"/>
      <p:regular r:id="rId19"/>
    </p:embeddedFont>
    <p:embeddedFont>
      <p:font typeface="Poppins Bold" charset="1" panose="00000800000000000000"/>
      <p:regular r:id="rId20"/>
    </p:embeddedFont>
    <p:embeddedFont>
      <p:font typeface="Poppins Medium" charset="1" panose="000006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8.jpeg" Type="http://schemas.openxmlformats.org/officeDocument/2006/relationships/image"/><Relationship Id="rId7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14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78621" y="1324603"/>
            <a:ext cx="7216592" cy="4200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54"/>
              </a:lnSpc>
            </a:pPr>
            <a:r>
              <a:rPr lang="en-US" sz="24538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CODE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52117" y="4084916"/>
            <a:ext cx="12964140" cy="4381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5"/>
              </a:lnSpc>
            </a:pPr>
            <a:r>
              <a:rPr lang="en-US" sz="25603">
                <a:solidFill>
                  <a:srgbClr val="FFF7E0"/>
                </a:solidFill>
                <a:latin typeface="Anton"/>
                <a:ea typeface="Anton"/>
                <a:cs typeface="Anton"/>
                <a:sym typeface="Anton"/>
              </a:rPr>
              <a:t>PORTFOLIO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856246" y="971550"/>
            <a:ext cx="2141695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Cerebra Tech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5830740"/>
            <a:ext cx="3128202" cy="1299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41"/>
              </a:lnSpc>
            </a:pPr>
            <a:r>
              <a:rPr lang="en-US" sz="2458" b="true">
                <a:solidFill>
                  <a:srgbClr val="EAEAE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Manasa P</a:t>
            </a:r>
          </a:p>
          <a:p>
            <a:pPr algn="r">
              <a:lnSpc>
                <a:spcPts val="3441"/>
              </a:lnSpc>
            </a:pPr>
            <a:r>
              <a:rPr lang="en-US" sz="2458" b="true">
                <a:solidFill>
                  <a:srgbClr val="EAEAE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21WU0101055</a:t>
            </a:r>
          </a:p>
          <a:p>
            <a:pPr algn="r">
              <a:lnSpc>
                <a:spcPts val="3441"/>
              </a:lnSpc>
            </a:pPr>
            <a:r>
              <a:rPr lang="en-US" b="true" sz="2458">
                <a:solidFill>
                  <a:srgbClr val="EAEAEB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Team 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94603" y="968088"/>
            <a:ext cx="3140516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4x4 training program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4482095" y="1506156"/>
            <a:ext cx="3987575" cy="2152118"/>
          </a:xfrm>
          <a:custGeom>
            <a:avLst/>
            <a:gdLst/>
            <a:ahLst/>
            <a:cxnLst/>
            <a:rect r="r" b="b" t="t" l="l"/>
            <a:pathLst>
              <a:path h="2152118" w="3987575">
                <a:moveTo>
                  <a:pt x="0" y="0"/>
                </a:moveTo>
                <a:lnTo>
                  <a:pt x="3987576" y="0"/>
                </a:lnTo>
                <a:lnTo>
                  <a:pt x="3987576" y="2152118"/>
                </a:lnTo>
                <a:lnTo>
                  <a:pt x="0" y="2152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8621" y="4715878"/>
            <a:ext cx="15170043" cy="4233967"/>
          </a:xfrm>
          <a:custGeom>
            <a:avLst/>
            <a:gdLst/>
            <a:ahLst/>
            <a:cxnLst/>
            <a:rect r="r" b="b" t="t" l="l"/>
            <a:pathLst>
              <a:path h="4233967" w="15170043">
                <a:moveTo>
                  <a:pt x="0" y="0"/>
                </a:moveTo>
                <a:lnTo>
                  <a:pt x="15170043" y="0"/>
                </a:lnTo>
                <a:lnTo>
                  <a:pt x="15170043" y="4233967"/>
                </a:lnTo>
                <a:lnTo>
                  <a:pt x="0" y="42339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70620" y="2250924"/>
            <a:ext cx="11416287" cy="1248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174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GITHUB  CONTRIBUTIONS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0366" y="4047185"/>
            <a:ext cx="10926883" cy="442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7"/>
              </a:lnSpc>
              <a:spcBef>
                <a:spcPct val="0"/>
              </a:spcBef>
            </a:pPr>
            <a:r>
              <a:rPr lang="en-US" b="true" sz="2434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URL: https://github.com/manasa-x/Code-Portfolio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639971" y="3182696"/>
            <a:ext cx="11008059" cy="3673869"/>
            <a:chOff x="0" y="0"/>
            <a:chExt cx="2899242" cy="9676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9242" cy="967603"/>
            </a:xfrm>
            <a:custGeom>
              <a:avLst/>
              <a:gdLst/>
              <a:ahLst/>
              <a:cxnLst/>
              <a:rect r="r" b="b" t="t" l="l"/>
              <a:pathLst>
                <a:path h="967603" w="2899242">
                  <a:moveTo>
                    <a:pt x="0" y="0"/>
                  </a:moveTo>
                  <a:lnTo>
                    <a:pt x="2899242" y="0"/>
                  </a:lnTo>
                  <a:lnTo>
                    <a:pt x="2899242" y="967603"/>
                  </a:lnTo>
                  <a:lnTo>
                    <a:pt x="0" y="9676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7E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9242" cy="10057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76089" y="3303593"/>
            <a:ext cx="6941971" cy="331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96"/>
              </a:lnSpc>
            </a:pPr>
            <a:r>
              <a:rPr lang="en-US" sz="1942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THANK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560161" y="9101021"/>
            <a:ext cx="1167678" cy="25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b="true" sz="1465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10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1885" y="3303593"/>
            <a:ext cx="3737175" cy="3317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196"/>
              </a:lnSpc>
            </a:pPr>
            <a:r>
              <a:rPr lang="en-US" sz="19426">
                <a:solidFill>
                  <a:srgbClr val="FDC10E"/>
                </a:solidFill>
                <a:latin typeface="Anton"/>
                <a:ea typeface="Anton"/>
                <a:cs typeface="Anton"/>
                <a:sym typeface="Anton"/>
              </a:rPr>
              <a:t>YOU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-251947" y="7485312"/>
            <a:ext cx="19602443" cy="835786"/>
            <a:chOff x="0" y="0"/>
            <a:chExt cx="5162783" cy="2201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162783" cy="220125"/>
            </a:xfrm>
            <a:custGeom>
              <a:avLst/>
              <a:gdLst/>
              <a:ahLst/>
              <a:cxnLst/>
              <a:rect r="r" b="b" t="t" l="l"/>
              <a:pathLst>
                <a:path h="220125" w="5162783">
                  <a:moveTo>
                    <a:pt x="0" y="0"/>
                  </a:moveTo>
                  <a:lnTo>
                    <a:pt x="5162783" y="0"/>
                  </a:lnTo>
                  <a:lnTo>
                    <a:pt x="5162783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51627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10997" y="2764803"/>
            <a:ext cx="1165577" cy="835786"/>
            <a:chOff x="0" y="0"/>
            <a:chExt cx="306983" cy="22012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57300" y="9062921"/>
            <a:ext cx="966158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113" y="2636778"/>
            <a:ext cx="6337940" cy="5246370"/>
            <a:chOff x="0" y="0"/>
            <a:chExt cx="981913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1913" cy="812800"/>
            </a:xfrm>
            <a:custGeom>
              <a:avLst/>
              <a:gdLst/>
              <a:ahLst/>
              <a:cxnLst/>
              <a:rect r="r" b="b" t="t" l="l"/>
              <a:pathLst>
                <a:path h="812800" w="981913">
                  <a:moveTo>
                    <a:pt x="0" y="0"/>
                  </a:moveTo>
                  <a:lnTo>
                    <a:pt x="981913" y="0"/>
                  </a:lnTo>
                  <a:lnTo>
                    <a:pt x="98191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2"/>
              <a:stretch>
                <a:fillRect l="-12121" t="0" r="-12121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319660" y="4281249"/>
            <a:ext cx="8340732" cy="49770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3"/>
              </a:lnSpc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Empower Future Innovators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Cerebra Tech is a dynamic startup specializing in developing end-to-end projects using modern technologies.“</a:t>
            </a: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​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"Our mission is to deliver impactful solutions while fostering a culture of innovation and continuous learning.</a:t>
            </a:r>
          </a:p>
          <a:p>
            <a:pPr algn="l">
              <a:lnSpc>
                <a:spcPts val="2683"/>
              </a:lnSpc>
            </a:pPr>
          </a:p>
          <a:p>
            <a:pPr algn="l">
              <a:lnSpc>
                <a:spcPts val="2683"/>
              </a:lnSpc>
            </a:pPr>
            <a:r>
              <a:rPr lang="en-US" sz="1916" b="true">
                <a:solidFill>
                  <a:srgbClr val="FFF7E0"/>
                </a:solidFill>
                <a:latin typeface="Poppins Bold"/>
                <a:ea typeface="Poppins Bold"/>
                <a:cs typeface="Poppins Bold"/>
                <a:sym typeface="Poppins Bold"/>
              </a:rPr>
              <a:t>Training Overview: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Python Programming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Database Management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Data Analysis &amp; Manipulation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Machine Learning Algorithms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Deep Learning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Web Development with Flask​</a:t>
            </a:r>
          </a:p>
          <a:p>
            <a:pPr algn="l" marL="413775" indent="-206888" lvl="1">
              <a:lnSpc>
                <a:spcPts val="2683"/>
              </a:lnSpc>
              <a:buFont typeface="Arial"/>
              <a:buChar char="•"/>
            </a:pPr>
            <a:r>
              <a:rPr lang="en-US" sz="1916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Deployment (CI/CD)</a:t>
            </a:r>
          </a:p>
          <a:p>
            <a:pPr algn="l">
              <a:lnSpc>
                <a:spcPts val="2683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01113" y="7047362"/>
            <a:ext cx="6337940" cy="835786"/>
            <a:chOff x="0" y="0"/>
            <a:chExt cx="1669252" cy="2201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9252" cy="220125"/>
            </a:xfrm>
            <a:custGeom>
              <a:avLst/>
              <a:gdLst/>
              <a:ahLst/>
              <a:cxnLst/>
              <a:rect r="r" b="b" t="t" l="l"/>
              <a:pathLst>
                <a:path h="220125" w="1669252">
                  <a:moveTo>
                    <a:pt x="0" y="0"/>
                  </a:moveTo>
                  <a:lnTo>
                    <a:pt x="1669252" y="0"/>
                  </a:lnTo>
                  <a:lnTo>
                    <a:pt x="1669252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69252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29679"/>
            <a:ext cx="1165577" cy="835786"/>
            <a:chOff x="0" y="0"/>
            <a:chExt cx="306983" cy="2201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873476" y="7047362"/>
            <a:ext cx="1165577" cy="835786"/>
            <a:chOff x="0" y="0"/>
            <a:chExt cx="306983" cy="2201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247248" y="2747572"/>
            <a:ext cx="1255191" cy="1121441"/>
          </a:xfrm>
          <a:custGeom>
            <a:avLst/>
            <a:gdLst/>
            <a:ahLst/>
            <a:cxnLst/>
            <a:rect r="r" b="b" t="t" l="l"/>
            <a:pathLst>
              <a:path h="1121441" w="1255191">
                <a:moveTo>
                  <a:pt x="0" y="0"/>
                </a:moveTo>
                <a:lnTo>
                  <a:pt x="1255192" y="0"/>
                </a:lnTo>
                <a:lnTo>
                  <a:pt x="1255192" y="1121442"/>
                </a:lnTo>
                <a:lnTo>
                  <a:pt x="0" y="11214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78163" y="968777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vision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144000" y="972937"/>
            <a:ext cx="1621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about us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175554" y="972937"/>
            <a:ext cx="1117100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2"/>
              </a:lnSpc>
            </a:pPr>
            <a:r>
              <a:rPr lang="en-US" b="true" sz="1865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brand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371425" y="968777"/>
            <a:ext cx="1016339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project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28700" y="9252197"/>
            <a:ext cx="1167678" cy="2580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b="true" sz="1465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319660" y="2100326"/>
            <a:ext cx="5414444" cy="19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WELCOME TO CEREBRATECH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32384" y="6865974"/>
            <a:ext cx="16130465" cy="1487971"/>
            <a:chOff x="0" y="0"/>
            <a:chExt cx="2499031" cy="2305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9031" cy="230526"/>
            </a:xfrm>
            <a:custGeom>
              <a:avLst/>
              <a:gdLst/>
              <a:ahLst/>
              <a:cxnLst/>
              <a:rect r="r" b="b" t="t" l="l"/>
              <a:pathLst>
                <a:path h="230526" w="2499031">
                  <a:moveTo>
                    <a:pt x="0" y="0"/>
                  </a:moveTo>
                  <a:lnTo>
                    <a:pt x="2499031" y="0"/>
                  </a:lnTo>
                  <a:lnTo>
                    <a:pt x="2499031" y="230526"/>
                  </a:lnTo>
                  <a:lnTo>
                    <a:pt x="0" y="230526"/>
                  </a:lnTo>
                  <a:close/>
                </a:path>
              </a:pathLst>
            </a:custGeom>
            <a:blipFill>
              <a:blip r:embed="rId2"/>
              <a:stretch>
                <a:fillRect l="0" t="-311126" r="0" b="-31112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740379" y="2590060"/>
            <a:ext cx="5592874" cy="328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4969" indent="-227484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Appointed as Cerebra Tech employees</a:t>
            </a:r>
          </a:p>
          <a:p>
            <a:pPr algn="l" marL="454969" indent="-227484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Had an overview about python programming</a:t>
            </a:r>
          </a:p>
          <a:p>
            <a:pPr algn="l" marL="454969" indent="-227484" lvl="1">
              <a:lnSpc>
                <a:spcPts val="2950"/>
              </a:lnSpc>
              <a:buFont typeface="Arial"/>
              <a:buChar char="•"/>
            </a:pPr>
            <a:r>
              <a:rPr lang="en-US" sz="210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Python tasks focusing on scripting, problem-solving, and logic building.</a:t>
            </a:r>
          </a:p>
          <a:p>
            <a:pPr algn="l" marL="454969" indent="-227484" lvl="1">
              <a:lnSpc>
                <a:spcPts val="2950"/>
              </a:lnSpc>
              <a:spcBef>
                <a:spcPct val="0"/>
              </a:spcBef>
              <a:buFont typeface="Arial"/>
              <a:buChar char="•"/>
            </a:pPr>
            <a:r>
              <a:rPr lang="en-US" sz="210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Examples include working with control structures, functions, and object-oriented programming.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962081" y="9698881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8" y="0"/>
                </a:lnTo>
                <a:lnTo>
                  <a:pt x="594438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257300" y="9062921"/>
            <a:ext cx="966158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508167" y="765131"/>
            <a:ext cx="2096705" cy="64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13"/>
              </a:lnSpc>
              <a:spcBef>
                <a:spcPct val="0"/>
              </a:spcBef>
            </a:pPr>
            <a:r>
              <a:rPr lang="en-US" b="true" sz="3652">
                <a:solidFill>
                  <a:srgbClr val="FEBD02"/>
                </a:solidFill>
                <a:latin typeface="Poppins Bold"/>
                <a:ea typeface="Poppins Bold"/>
                <a:cs typeface="Poppins Bold"/>
                <a:sym typeface="Poppins Bold"/>
              </a:rPr>
              <a:t>day 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643329" y="2590060"/>
            <a:ext cx="6998823" cy="3347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209" indent="-226604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Introduction, variables, datatypes, indentation, strings, lists, tuples, sets, dictionary, standard input output, operators and its types</a:t>
            </a:r>
          </a:p>
          <a:p>
            <a:pPr algn="just" marL="453209" indent="-226604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Conditional statements (if, if-elif-else, if-else)</a:t>
            </a:r>
          </a:p>
          <a:p>
            <a:pPr algn="just" marL="453209" indent="-226604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Loops (For, While, Do-while)</a:t>
            </a:r>
          </a:p>
          <a:p>
            <a:pPr algn="l" marL="453209" indent="-226604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Object Programming (class, objects, encapsulation, inheritance, polymorphism)</a:t>
            </a:r>
          </a:p>
          <a:p>
            <a:pPr algn="just" marL="453209" indent="-226604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Exception handling (try, except, finally)</a:t>
            </a:r>
          </a:p>
          <a:p>
            <a:pPr algn="just" marL="453209" indent="-226604" lvl="1">
              <a:lnSpc>
                <a:spcPts val="2938"/>
              </a:lnSpc>
              <a:buFont typeface="Arial"/>
              <a:buChar char="•"/>
            </a:pPr>
            <a:r>
              <a:rPr lang="en-US" sz="209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File modes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603493" y="9110779"/>
            <a:ext cx="398503" cy="285750"/>
            <a:chOff x="0" y="0"/>
            <a:chExt cx="140881" cy="1010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0881" cy="101020"/>
            </a:xfrm>
            <a:custGeom>
              <a:avLst/>
              <a:gdLst/>
              <a:ahLst/>
              <a:cxnLst/>
              <a:rect r="r" b="b" t="t" l="l"/>
              <a:pathLst>
                <a:path h="101020" w="140881">
                  <a:moveTo>
                    <a:pt x="0" y="0"/>
                  </a:moveTo>
                  <a:lnTo>
                    <a:pt x="140881" y="0"/>
                  </a:lnTo>
                  <a:lnTo>
                    <a:pt x="140881" y="101020"/>
                  </a:lnTo>
                  <a:lnTo>
                    <a:pt x="0" y="101020"/>
                  </a:lnTo>
                  <a:close/>
                </a:path>
              </a:pathLst>
            </a:custGeom>
            <a:solidFill>
              <a:srgbClr val="FEFEFE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0881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024206" y="9110779"/>
            <a:ext cx="398503" cy="285750"/>
            <a:chOff x="0" y="0"/>
            <a:chExt cx="140881" cy="10102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0881" cy="101020"/>
            </a:xfrm>
            <a:custGeom>
              <a:avLst/>
              <a:gdLst/>
              <a:ahLst/>
              <a:cxnLst/>
              <a:rect r="r" b="b" t="t" l="l"/>
              <a:pathLst>
                <a:path h="101020" w="140881">
                  <a:moveTo>
                    <a:pt x="0" y="0"/>
                  </a:moveTo>
                  <a:lnTo>
                    <a:pt x="140881" y="0"/>
                  </a:lnTo>
                  <a:lnTo>
                    <a:pt x="140881" y="101020"/>
                  </a:lnTo>
                  <a:lnTo>
                    <a:pt x="0" y="101020"/>
                  </a:ln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0881" cy="139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223458" y="850349"/>
            <a:ext cx="8332724" cy="9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PYTHON </a:t>
            </a: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PROGRAMMING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3367893" y="9451214"/>
            <a:ext cx="4920107" cy="835786"/>
            <a:chOff x="0" y="0"/>
            <a:chExt cx="1295831" cy="22012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295831" cy="220125"/>
            </a:xfrm>
            <a:custGeom>
              <a:avLst/>
              <a:gdLst/>
              <a:ahLst/>
              <a:cxnLst/>
              <a:rect r="r" b="b" t="t" l="l"/>
              <a:pathLst>
                <a:path h="220125" w="1295831">
                  <a:moveTo>
                    <a:pt x="0" y="0"/>
                  </a:moveTo>
                  <a:lnTo>
                    <a:pt x="1295831" y="0"/>
                  </a:lnTo>
                  <a:lnTo>
                    <a:pt x="12958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2958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114331" y="7047362"/>
            <a:ext cx="6337940" cy="835786"/>
            <a:chOff x="0" y="0"/>
            <a:chExt cx="1669252" cy="22012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669252" cy="220125"/>
            </a:xfrm>
            <a:custGeom>
              <a:avLst/>
              <a:gdLst/>
              <a:ahLst/>
              <a:cxnLst/>
              <a:rect r="r" b="b" t="t" l="l"/>
              <a:pathLst>
                <a:path h="220125" w="1669252">
                  <a:moveTo>
                    <a:pt x="0" y="0"/>
                  </a:moveTo>
                  <a:lnTo>
                    <a:pt x="1669252" y="0"/>
                  </a:lnTo>
                  <a:lnTo>
                    <a:pt x="1669252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669252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801883" y="3308527"/>
            <a:ext cx="1165577" cy="835786"/>
            <a:chOff x="0" y="0"/>
            <a:chExt cx="306983" cy="2201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6452271" y="7047362"/>
            <a:ext cx="1165577" cy="835786"/>
            <a:chOff x="0" y="0"/>
            <a:chExt cx="306983" cy="2201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12967460" y="3035758"/>
            <a:ext cx="4650388" cy="3849462"/>
            <a:chOff x="0" y="0"/>
            <a:chExt cx="981913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81913" cy="812800"/>
            </a:xfrm>
            <a:custGeom>
              <a:avLst/>
              <a:gdLst/>
              <a:ahLst/>
              <a:cxnLst/>
              <a:rect r="r" b="b" t="t" l="l"/>
              <a:pathLst>
                <a:path h="812800" w="981913">
                  <a:moveTo>
                    <a:pt x="0" y="0"/>
                  </a:moveTo>
                  <a:lnTo>
                    <a:pt x="981913" y="0"/>
                  </a:lnTo>
                  <a:lnTo>
                    <a:pt x="981913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6"/>
              <a:stretch>
                <a:fillRect l="-12005" t="0" r="-12005" b="0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568915" y="4144313"/>
            <a:ext cx="8883357" cy="3738835"/>
          </a:xfrm>
          <a:custGeom>
            <a:avLst/>
            <a:gdLst/>
            <a:ahLst/>
            <a:cxnLst/>
            <a:rect r="r" b="b" t="t" l="l"/>
            <a:pathLst>
              <a:path h="3738835" w="8883357">
                <a:moveTo>
                  <a:pt x="0" y="0"/>
                </a:moveTo>
                <a:lnTo>
                  <a:pt x="8883356" y="0"/>
                </a:lnTo>
                <a:lnTo>
                  <a:pt x="8883356" y="3738835"/>
                </a:lnTo>
                <a:lnTo>
                  <a:pt x="0" y="37388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591066" y="821849"/>
            <a:ext cx="2887987" cy="58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53"/>
              </a:lnSpc>
            </a:pPr>
            <a:r>
              <a:rPr lang="en-US" b="true" sz="3323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day 2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60161" y="9101021"/>
            <a:ext cx="1167678" cy="25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b="true" sz="1465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04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57300" y="9062921"/>
            <a:ext cx="966158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28700" y="4467581"/>
            <a:ext cx="5727127" cy="2231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60839" indent="-230419" lvl="1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SQL queries to interact with relational databases.</a:t>
            </a:r>
          </a:p>
          <a:p>
            <a:pPr algn="l" marL="460839" indent="-230419" lvl="1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Includes database creation, table manipulation, and advanced queries.</a:t>
            </a:r>
          </a:p>
          <a:p>
            <a:pPr algn="l" marL="460839" indent="-230419" lvl="1">
              <a:lnSpc>
                <a:spcPts val="2988"/>
              </a:lnSpc>
              <a:buFont typeface="Arial"/>
              <a:buChar char="•"/>
            </a:pPr>
            <a:r>
              <a:rPr lang="en-US" sz="213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50 SQL Challenges were given to code and submit using Github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7300" y="1884367"/>
            <a:ext cx="6012639" cy="9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MYSQL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40379" y="3479863"/>
            <a:ext cx="15518921" cy="4913927"/>
            <a:chOff x="0" y="0"/>
            <a:chExt cx="4087288" cy="12942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87288" cy="1294203"/>
            </a:xfrm>
            <a:custGeom>
              <a:avLst/>
              <a:gdLst/>
              <a:ahLst/>
              <a:cxnLst/>
              <a:rect r="r" b="b" t="t" l="l"/>
              <a:pathLst>
                <a:path h="1294203" w="4087288">
                  <a:moveTo>
                    <a:pt x="0" y="0"/>
                  </a:moveTo>
                  <a:lnTo>
                    <a:pt x="4087288" y="0"/>
                  </a:lnTo>
                  <a:lnTo>
                    <a:pt x="4087288" y="1294203"/>
                  </a:lnTo>
                  <a:lnTo>
                    <a:pt x="0" y="1294203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087288" cy="13323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96994" y="4328452"/>
            <a:ext cx="9692712" cy="2936644"/>
            <a:chOff x="0" y="0"/>
            <a:chExt cx="3070336" cy="9302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070336" cy="930233"/>
            </a:xfrm>
            <a:custGeom>
              <a:avLst/>
              <a:gdLst/>
              <a:ahLst/>
              <a:cxnLst/>
              <a:rect r="r" b="b" t="t" l="l"/>
              <a:pathLst>
                <a:path h="930233" w="3070336">
                  <a:moveTo>
                    <a:pt x="0" y="0"/>
                  </a:moveTo>
                  <a:lnTo>
                    <a:pt x="3070336" y="0"/>
                  </a:lnTo>
                  <a:lnTo>
                    <a:pt x="3070336" y="930233"/>
                  </a:lnTo>
                  <a:lnTo>
                    <a:pt x="0" y="930233"/>
                  </a:lnTo>
                  <a:close/>
                </a:path>
              </a:pathLst>
            </a:custGeom>
            <a:blipFill>
              <a:blip r:embed="rId6"/>
              <a:stretch>
                <a:fillRect l="0" t="-1572" r="0" b="-1572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6564588" y="855093"/>
            <a:ext cx="1723412" cy="5545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9"/>
              </a:lnSpc>
            </a:pPr>
            <a:r>
              <a:rPr lang="en-US" sz="3163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day 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560161" y="9101021"/>
            <a:ext cx="1167678" cy="258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52"/>
              </a:lnSpc>
            </a:pPr>
            <a:r>
              <a:rPr lang="en-US" b="true" sz="1465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PAGE 08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7300" y="9062921"/>
            <a:ext cx="966158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19346" y="1998688"/>
            <a:ext cx="10249308" cy="9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PANDAS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089707" y="4271302"/>
            <a:ext cx="6872374" cy="3344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2825" indent="-226412" lvl="1">
              <a:lnSpc>
                <a:spcPts val="2936"/>
              </a:lnSpc>
              <a:buFont typeface="Arial"/>
              <a:buChar char="•"/>
            </a:pPr>
            <a:r>
              <a:rPr lang="en-US" sz="209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Data manipulation and analysis in Python.</a:t>
            </a:r>
          </a:p>
          <a:p>
            <a:pPr algn="just" marL="452825" indent="-226412" lvl="1">
              <a:lnSpc>
                <a:spcPts val="2936"/>
              </a:lnSpc>
              <a:buFont typeface="Arial"/>
              <a:buChar char="•"/>
            </a:pPr>
            <a:r>
              <a:rPr lang="en-US" sz="209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Data Structures: Series and DataFrame objects for handling 1D and 2D data.</a:t>
            </a:r>
          </a:p>
          <a:p>
            <a:pPr algn="just" marL="452825" indent="-226412" lvl="1">
              <a:lnSpc>
                <a:spcPts val="2936"/>
              </a:lnSpc>
              <a:buFont typeface="Arial"/>
              <a:buChar char="•"/>
            </a:pPr>
            <a:r>
              <a:rPr lang="en-US" sz="209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Data Manipulation:</a:t>
            </a:r>
          </a:p>
          <a:p>
            <a:pPr algn="just" marL="905650" indent="-301883" lvl="2">
              <a:lnSpc>
                <a:spcPts val="2936"/>
              </a:lnSpc>
              <a:buFont typeface="Arial"/>
              <a:buChar char="⚬"/>
            </a:pPr>
            <a:r>
              <a:rPr lang="en-US" sz="209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Importing/exporting data from various formats (CSV, Excel, JSON).</a:t>
            </a:r>
          </a:p>
          <a:p>
            <a:pPr algn="just" marL="905650" indent="-301883" lvl="2">
              <a:lnSpc>
                <a:spcPts val="2936"/>
              </a:lnSpc>
              <a:buFont typeface="Arial"/>
              <a:buChar char="⚬"/>
            </a:pPr>
            <a:r>
              <a:rPr lang="en-US" sz="209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Filtering, sorting, and aggregating data.</a:t>
            </a:r>
          </a:p>
          <a:p>
            <a:pPr algn="just" marL="905650" indent="-301883" lvl="2">
              <a:lnSpc>
                <a:spcPts val="2936"/>
              </a:lnSpc>
              <a:buFont typeface="Arial"/>
              <a:buChar char="⚬"/>
            </a:pPr>
            <a:r>
              <a:rPr lang="en-US" sz="209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Handling missing values.</a:t>
            </a:r>
          </a:p>
          <a:p>
            <a:pPr algn="just">
              <a:lnSpc>
                <a:spcPts val="2936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46837" y="1917885"/>
            <a:ext cx="8276528" cy="7145625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-2175992" y="4018498"/>
            <a:ext cx="3392856" cy="774141"/>
            <a:chOff x="0" y="0"/>
            <a:chExt cx="893592" cy="20388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3592" cy="203889"/>
            </a:xfrm>
            <a:custGeom>
              <a:avLst/>
              <a:gdLst/>
              <a:ahLst/>
              <a:cxnLst/>
              <a:rect r="r" b="b" t="t" l="l"/>
              <a:pathLst>
                <a:path h="203889" w="893592">
                  <a:moveTo>
                    <a:pt x="0" y="0"/>
                  </a:moveTo>
                  <a:lnTo>
                    <a:pt x="893592" y="0"/>
                  </a:lnTo>
                  <a:lnTo>
                    <a:pt x="893592" y="203889"/>
                  </a:lnTo>
                  <a:lnTo>
                    <a:pt x="0" y="203889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93592" cy="24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-2175992" y="6088714"/>
            <a:ext cx="3392856" cy="774141"/>
            <a:chOff x="0" y="0"/>
            <a:chExt cx="893592" cy="20388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93592" cy="203889"/>
            </a:xfrm>
            <a:custGeom>
              <a:avLst/>
              <a:gdLst/>
              <a:ahLst/>
              <a:cxnLst/>
              <a:rect r="r" b="b" t="t" l="l"/>
              <a:pathLst>
                <a:path h="203889" w="893592">
                  <a:moveTo>
                    <a:pt x="0" y="0"/>
                  </a:moveTo>
                  <a:lnTo>
                    <a:pt x="893592" y="0"/>
                  </a:lnTo>
                  <a:lnTo>
                    <a:pt x="893592" y="203889"/>
                  </a:lnTo>
                  <a:lnTo>
                    <a:pt x="0" y="203889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893592" cy="24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9790875" y="2573191"/>
            <a:ext cx="7642780" cy="5934622"/>
          </a:xfrm>
          <a:custGeom>
            <a:avLst/>
            <a:gdLst/>
            <a:ahLst/>
            <a:cxnLst/>
            <a:rect r="r" b="b" t="t" l="l"/>
            <a:pathLst>
              <a:path h="5934622" w="7642780">
                <a:moveTo>
                  <a:pt x="0" y="0"/>
                </a:moveTo>
                <a:lnTo>
                  <a:pt x="7642781" y="0"/>
                </a:lnTo>
                <a:lnTo>
                  <a:pt x="7642781" y="5934622"/>
                </a:lnTo>
                <a:lnTo>
                  <a:pt x="0" y="593462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6552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040694" y="791181"/>
            <a:ext cx="10380688" cy="85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20"/>
              </a:lnSpc>
            </a:pPr>
            <a:r>
              <a:rPr lang="en-US" sz="626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EXPLORATORY DATA ANALYSIS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94752" y="2516041"/>
            <a:ext cx="7065409" cy="227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Provide an overview of the COVID-19 pandemic's global impact.</a:t>
            </a:r>
          </a:p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Highlight significant trends and patterns using visualizations.</a:t>
            </a:r>
          </a:p>
          <a:p>
            <a:pPr algn="l" marL="403771" indent="-201886" lvl="1">
              <a:lnSpc>
                <a:spcPts val="2618"/>
              </a:lnSpc>
              <a:spcBef>
                <a:spcPct val="0"/>
              </a:spcBef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Offer insights that can inform further research or decision-making.</a:t>
            </a:r>
          </a:p>
          <a:p>
            <a:pPr algn="l">
              <a:lnSpc>
                <a:spcPts val="2618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494752" y="1859226"/>
            <a:ext cx="3651807" cy="4331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95"/>
              </a:lnSpc>
              <a:spcBef>
                <a:spcPct val="0"/>
              </a:spcBef>
            </a:pPr>
            <a:r>
              <a:rPr lang="en-US" sz="2425">
                <a:solidFill>
                  <a:srgbClr val="FEBD02"/>
                </a:solidFill>
                <a:latin typeface="Poppins"/>
                <a:ea typeface="Poppins"/>
                <a:cs typeface="Poppins"/>
                <a:sym typeface="Poppins"/>
              </a:rPr>
              <a:t>Dataset: COVID-19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78621" y="5639435"/>
            <a:ext cx="8036029" cy="2924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8"/>
              </a:lnSpc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1. T</a:t>
            </a: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op 10 Countries by Confirmed Cases</a:t>
            </a:r>
          </a:p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Countries like USA, India, Brazil, and Russia have the highest confirmed cases.</a:t>
            </a:r>
          </a:p>
          <a:p>
            <a:pPr algn="l">
              <a:lnSpc>
                <a:spcPts val="2618"/>
              </a:lnSpc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2. Distribution of Confirmed Cases by WHO Regions</a:t>
            </a:r>
          </a:p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Americas and Europe account for the largest share of cases.</a:t>
            </a:r>
          </a:p>
          <a:p>
            <a:pPr algn="l">
              <a:lnSpc>
                <a:spcPts val="2618"/>
              </a:lnSpc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3. Relationship Between Active Cases and Death Percentage</a:t>
            </a:r>
          </a:p>
          <a:p>
            <a:pPr algn="l" marL="403771" indent="-201886" lvl="1">
              <a:lnSpc>
                <a:spcPts val="2618"/>
              </a:lnSpc>
              <a:spcBef>
                <a:spcPct val="0"/>
              </a:spcBef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No strong correlation was observed between active cases and death rates.</a:t>
            </a:r>
          </a:p>
          <a:p>
            <a:pPr algn="l">
              <a:lnSpc>
                <a:spcPts val="2618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478621" y="4882027"/>
            <a:ext cx="3882486" cy="456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10"/>
              </a:lnSpc>
              <a:spcBef>
                <a:spcPct val="0"/>
              </a:spcBef>
            </a:pPr>
            <a:r>
              <a:rPr lang="en-US" sz="2578">
                <a:solidFill>
                  <a:srgbClr val="FEBD02"/>
                </a:solidFill>
                <a:latin typeface="Poppins"/>
                <a:ea typeface="Poppins"/>
                <a:cs typeface="Poppins"/>
                <a:sym typeface="Poppins"/>
              </a:rPr>
              <a:t>Insights Derived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701113" y="2636778"/>
            <a:ext cx="6337940" cy="2801121"/>
            <a:chOff x="0" y="0"/>
            <a:chExt cx="981913" cy="4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981913" cy="433967"/>
            </a:xfrm>
            <a:custGeom>
              <a:avLst/>
              <a:gdLst/>
              <a:ahLst/>
              <a:cxnLst/>
              <a:rect r="r" b="b" t="t" l="l"/>
              <a:pathLst>
                <a:path h="433967" w="981913">
                  <a:moveTo>
                    <a:pt x="0" y="0"/>
                  </a:moveTo>
                  <a:lnTo>
                    <a:pt x="981913" y="0"/>
                  </a:lnTo>
                  <a:lnTo>
                    <a:pt x="981913" y="433967"/>
                  </a:lnTo>
                  <a:lnTo>
                    <a:pt x="0" y="433967"/>
                  </a:lnTo>
                  <a:close/>
                </a:path>
              </a:pathLst>
            </a:custGeom>
            <a:blipFill>
              <a:blip r:embed="rId2"/>
              <a:stretch>
                <a:fillRect l="0" t="-25374" r="0" b="-2537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9297105" y="2275814"/>
            <a:ext cx="7367756" cy="68442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63"/>
              </a:lnSpc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Focus: Building predictive models using datasets.</a:t>
            </a:r>
          </a:p>
          <a:p>
            <a:pPr algn="l">
              <a:lnSpc>
                <a:spcPts val="2763"/>
              </a:lnSpc>
            </a:pPr>
          </a:p>
          <a:p>
            <a:pPr algn="l" marL="426229" indent="-213115" lvl="1">
              <a:lnSpc>
                <a:spcPts val="2763"/>
              </a:lnSpc>
              <a:buFont typeface="Arial"/>
              <a:buChar char="•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Supervised Learning: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Regression: Predicting continuous values using models like Linear Regression.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Classification: Identifying categories using algorithms like Decision Trees, Random Forests, or Logistic Regression.</a:t>
            </a:r>
          </a:p>
          <a:p>
            <a:pPr algn="l" marL="426229" indent="-213115" lvl="1">
              <a:lnSpc>
                <a:spcPts val="2763"/>
              </a:lnSpc>
              <a:buFont typeface="Arial"/>
              <a:buChar char="•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Unsupervised Learning: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Clustering: Grouping data points using methods like K-Means.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Dimensionality Reduction: Techniques like PCA to reduce data complexity.</a:t>
            </a:r>
          </a:p>
          <a:p>
            <a:pPr algn="l" marL="426229" indent="-213115" lvl="1">
              <a:lnSpc>
                <a:spcPts val="2763"/>
              </a:lnSpc>
              <a:buFont typeface="Arial"/>
              <a:buChar char="•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Model Evaluation: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Metrics: Accuracy, Precision, Recall, F1-score, RMSE.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Validation: Train-test splits and cross-validation techniques.</a:t>
            </a:r>
          </a:p>
          <a:p>
            <a:pPr algn="l" marL="426229" indent="-213115" lvl="1">
              <a:lnSpc>
                <a:spcPts val="2763"/>
              </a:lnSpc>
              <a:buFont typeface="Arial"/>
              <a:buChar char="•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Model Deployment:</a:t>
            </a:r>
          </a:p>
          <a:p>
            <a:pPr algn="l" marL="852458" indent="-284153" lvl="2">
              <a:lnSpc>
                <a:spcPts val="2763"/>
              </a:lnSpc>
              <a:buFont typeface="Arial"/>
              <a:buChar char="⚬"/>
            </a:pPr>
            <a:r>
              <a:rPr lang="en-US" sz="1974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Integration into applications.</a:t>
            </a:r>
          </a:p>
          <a:p>
            <a:pPr algn="l">
              <a:lnSpc>
                <a:spcPts val="2763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0">
            <a:off x="1701113" y="4602113"/>
            <a:ext cx="6337940" cy="835786"/>
            <a:chOff x="0" y="0"/>
            <a:chExt cx="1669252" cy="22012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69252" cy="220125"/>
            </a:xfrm>
            <a:custGeom>
              <a:avLst/>
              <a:gdLst/>
              <a:ahLst/>
              <a:cxnLst/>
              <a:rect r="r" b="b" t="t" l="l"/>
              <a:pathLst>
                <a:path h="220125" w="1669252">
                  <a:moveTo>
                    <a:pt x="0" y="0"/>
                  </a:moveTo>
                  <a:lnTo>
                    <a:pt x="1669252" y="0"/>
                  </a:lnTo>
                  <a:lnTo>
                    <a:pt x="1669252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669252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8700" y="2329679"/>
            <a:ext cx="1165577" cy="835786"/>
            <a:chOff x="0" y="0"/>
            <a:chExt cx="306983" cy="2201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6664861" y="8949845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9" y="0"/>
                </a:lnTo>
                <a:lnTo>
                  <a:pt x="594439" y="340452"/>
                </a:lnTo>
                <a:lnTo>
                  <a:pt x="0" y="3404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873476" y="4602113"/>
            <a:ext cx="1165577" cy="835786"/>
            <a:chOff x="0" y="0"/>
            <a:chExt cx="306983" cy="2201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257300" y="9062921"/>
            <a:ext cx="966158" cy="3336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12"/>
              </a:lnSpc>
            </a:pPr>
            <a:r>
              <a:rPr lang="en-US" sz="1865" b="true">
                <a:solidFill>
                  <a:srgbClr val="FDC10E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2025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1701113" y="5950823"/>
            <a:ext cx="6337940" cy="2801121"/>
            <a:chOff x="0" y="0"/>
            <a:chExt cx="981913" cy="4339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81913" cy="433967"/>
            </a:xfrm>
            <a:custGeom>
              <a:avLst/>
              <a:gdLst/>
              <a:ahLst/>
              <a:cxnLst/>
              <a:rect r="r" b="b" t="t" l="l"/>
              <a:pathLst>
                <a:path h="433967" w="981913">
                  <a:moveTo>
                    <a:pt x="0" y="0"/>
                  </a:moveTo>
                  <a:lnTo>
                    <a:pt x="981913" y="0"/>
                  </a:lnTo>
                  <a:lnTo>
                    <a:pt x="981913" y="433967"/>
                  </a:lnTo>
                  <a:lnTo>
                    <a:pt x="0" y="433967"/>
                  </a:lnTo>
                  <a:close/>
                </a:path>
              </a:pathLst>
            </a:custGeom>
            <a:blipFill>
              <a:blip r:embed="rId7"/>
              <a:stretch>
                <a:fillRect l="0" t="-25374" r="0" b="-25374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701113" y="7916158"/>
            <a:ext cx="6337940" cy="835786"/>
            <a:chOff x="0" y="0"/>
            <a:chExt cx="1669252" cy="22012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69252" cy="220125"/>
            </a:xfrm>
            <a:custGeom>
              <a:avLst/>
              <a:gdLst/>
              <a:ahLst/>
              <a:cxnLst/>
              <a:rect r="r" b="b" t="t" l="l"/>
              <a:pathLst>
                <a:path h="220125" w="1669252">
                  <a:moveTo>
                    <a:pt x="0" y="0"/>
                  </a:moveTo>
                  <a:lnTo>
                    <a:pt x="1669252" y="0"/>
                  </a:lnTo>
                  <a:lnTo>
                    <a:pt x="1669252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669252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1028700" y="5643725"/>
            <a:ext cx="1165577" cy="835786"/>
            <a:chOff x="0" y="0"/>
            <a:chExt cx="306983" cy="220125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6873476" y="7916158"/>
            <a:ext cx="1165577" cy="835786"/>
            <a:chOff x="0" y="0"/>
            <a:chExt cx="306983" cy="22012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solidFill>
              <a:srgbClr val="FEBD02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31" id="31"/>
          <p:cNvSpPr txBox="true"/>
          <p:nvPr/>
        </p:nvSpPr>
        <p:spPr>
          <a:xfrm rot="0">
            <a:off x="2450546" y="723003"/>
            <a:ext cx="6546895" cy="9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MACHINE LEARNING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431840" y="3900729"/>
            <a:ext cx="7827460" cy="3847886"/>
            <a:chOff x="0" y="0"/>
            <a:chExt cx="882786" cy="4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82786" cy="433967"/>
            </a:xfrm>
            <a:custGeom>
              <a:avLst/>
              <a:gdLst/>
              <a:ahLst/>
              <a:cxnLst/>
              <a:rect r="r" b="b" t="t" l="l"/>
              <a:pathLst>
                <a:path h="433967" w="882786">
                  <a:moveTo>
                    <a:pt x="0" y="0"/>
                  </a:moveTo>
                  <a:lnTo>
                    <a:pt x="882786" y="0"/>
                  </a:lnTo>
                  <a:lnTo>
                    <a:pt x="882786" y="433967"/>
                  </a:lnTo>
                  <a:lnTo>
                    <a:pt x="0" y="433967"/>
                  </a:lnTo>
                  <a:close/>
                </a:path>
              </a:pathLst>
            </a:custGeom>
            <a:blipFill>
              <a:blip r:embed="rId2"/>
              <a:stretch>
                <a:fillRect l="0" t="-601" r="0" b="-601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122423" y="9451214"/>
            <a:ext cx="1165577" cy="835786"/>
            <a:chOff x="0" y="0"/>
            <a:chExt cx="306983" cy="2201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6983" cy="220125"/>
            </a:xfrm>
            <a:custGeom>
              <a:avLst/>
              <a:gdLst/>
              <a:ahLst/>
              <a:cxnLst/>
              <a:rect r="r" b="b" t="t" l="l"/>
              <a:pathLst>
                <a:path h="220125" w="306983">
                  <a:moveTo>
                    <a:pt x="0" y="0"/>
                  </a:moveTo>
                  <a:lnTo>
                    <a:pt x="306983" y="0"/>
                  </a:lnTo>
                  <a:lnTo>
                    <a:pt x="306983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306983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2198160"/>
            <a:ext cx="9296209" cy="76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To automate the detection of vehicle license plates in real-time using computer vision techniques.</a:t>
            </a:r>
          </a:p>
          <a:p>
            <a:pPr algn="l">
              <a:lnSpc>
                <a:spcPts val="2479"/>
              </a:lnSpc>
            </a:pP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ey Features: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Detects and highlights license plates in video streams or images.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Utilizes Haar Cascade 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Classifier for plate recognition.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Real-time processing with OpenCV.</a:t>
            </a:r>
          </a:p>
          <a:p>
            <a:pPr algn="l">
              <a:lnSpc>
                <a:spcPts val="2479"/>
              </a:lnSpc>
            </a:pP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Tools &amp; Technologies: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OpenCV, Python, Haar Cascade XML for plate detection</a:t>
            </a:r>
          </a:p>
          <a:p>
            <a:pPr algn="l">
              <a:lnSpc>
                <a:spcPts val="2479"/>
              </a:lnSpc>
            </a:pP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Ap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plications: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raffic monitoring and law enforcement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Automated toll collection systems</a:t>
            </a:r>
          </a:p>
          <a:p>
            <a:pPr algn="l" marL="382430" indent="-191215" lvl="1">
              <a:lnSpc>
                <a:spcPts val="2479"/>
              </a:lnSpc>
              <a:buFont typeface="Arial"/>
              <a:buChar char="•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Park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ing management systems</a:t>
            </a:r>
          </a:p>
          <a:p>
            <a:pPr algn="l">
              <a:lnSpc>
                <a:spcPts val="2479"/>
              </a:lnSpc>
            </a:pP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Workflow:</a:t>
            </a:r>
          </a:p>
          <a:p>
            <a:pPr algn="l" marL="382430" indent="-191215" lvl="1">
              <a:lnSpc>
                <a:spcPts val="2479"/>
              </a:lnSpc>
              <a:buAutoNum type="arabicPeriod" startAt="1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Capture video feed or image.</a:t>
            </a:r>
          </a:p>
          <a:p>
            <a:pPr algn="l" marL="382430" indent="-191215" lvl="1">
              <a:lnSpc>
                <a:spcPts val="2479"/>
              </a:lnSpc>
              <a:buAutoNum type="arabicPeriod" startAt="1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onvert to grayscale for preprocessing.</a:t>
            </a:r>
          </a:p>
          <a:p>
            <a:pPr algn="l" marL="382430" indent="-191215" lvl="1">
              <a:lnSpc>
                <a:spcPts val="2479"/>
              </a:lnSpc>
              <a:buAutoNum type="arabicPeriod" startAt="1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Apply Haar Cascade to detect plates.</a:t>
            </a:r>
          </a:p>
          <a:p>
            <a:pPr algn="l" marL="382430" indent="-191215" lvl="1">
              <a:lnSpc>
                <a:spcPts val="2479"/>
              </a:lnSpc>
              <a:buAutoNum type="arabicPeriod" startAt="1"/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Display or save the extracted plate region.</a:t>
            </a:r>
          </a:p>
          <a:p>
            <a:pPr algn="l">
              <a:lnSpc>
                <a:spcPts val="2479"/>
              </a:lnSpc>
            </a:pP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Output:</a:t>
            </a:r>
          </a:p>
          <a:p>
            <a:pPr algn="l">
              <a:lnSpc>
                <a:spcPts val="2479"/>
              </a:lnSpc>
            </a:pP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1771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eal-time detection and bounding box visualization of license plates.</a:t>
            </a:r>
          </a:p>
          <a:p>
            <a:pPr algn="l">
              <a:lnSpc>
                <a:spcPts val="247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223458" y="723003"/>
            <a:ext cx="13200586" cy="9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LICENSE PLATE DETECTION PROJECT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13736">
                <a:alpha val="100000"/>
              </a:srgbClr>
            </a:gs>
            <a:gs pos="100000">
              <a:srgbClr val="04080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745574"/>
            <a:ext cx="10206497" cy="835786"/>
            <a:chOff x="0" y="0"/>
            <a:chExt cx="2688131" cy="2201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688131" cy="220125"/>
            </a:xfrm>
            <a:custGeom>
              <a:avLst/>
              <a:gdLst/>
              <a:ahLst/>
              <a:cxnLst/>
              <a:rect r="r" b="b" t="t" l="l"/>
              <a:pathLst>
                <a:path h="220125" w="2688131">
                  <a:moveTo>
                    <a:pt x="0" y="0"/>
                  </a:moveTo>
                  <a:lnTo>
                    <a:pt x="2688131" y="0"/>
                  </a:lnTo>
                  <a:lnTo>
                    <a:pt x="2688131" y="220125"/>
                  </a:lnTo>
                  <a:lnTo>
                    <a:pt x="0" y="220125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688131" cy="258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962081" y="9296997"/>
            <a:ext cx="594439" cy="340451"/>
          </a:xfrm>
          <a:custGeom>
            <a:avLst/>
            <a:gdLst/>
            <a:ahLst/>
            <a:cxnLst/>
            <a:rect r="r" b="b" t="t" l="l"/>
            <a:pathLst>
              <a:path h="340451" w="594439">
                <a:moveTo>
                  <a:pt x="0" y="0"/>
                </a:moveTo>
                <a:lnTo>
                  <a:pt x="594438" y="0"/>
                </a:lnTo>
                <a:lnTo>
                  <a:pt x="594438" y="340451"/>
                </a:lnTo>
                <a:lnTo>
                  <a:pt x="0" y="3404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16864" y="927023"/>
            <a:ext cx="523515" cy="482586"/>
          </a:xfrm>
          <a:custGeom>
            <a:avLst/>
            <a:gdLst/>
            <a:ahLst/>
            <a:cxnLst/>
            <a:rect r="r" b="b" t="t" l="l"/>
            <a:pathLst>
              <a:path h="482586" w="523515">
                <a:moveTo>
                  <a:pt x="0" y="0"/>
                </a:moveTo>
                <a:lnTo>
                  <a:pt x="523515" y="0"/>
                </a:lnTo>
                <a:lnTo>
                  <a:pt x="523515" y="482585"/>
                </a:lnTo>
                <a:lnTo>
                  <a:pt x="0" y="4825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23458" y="803178"/>
            <a:ext cx="7268982" cy="9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58"/>
              </a:lnSpc>
            </a:pPr>
            <a:r>
              <a:rPr lang="en-US" sz="7267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DEEP LEARNING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6864" y="6308166"/>
            <a:ext cx="3916311" cy="2211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695" indent="-195347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The MNIST dataset is loaded, and the pixel values are normalized to range between 0 and 1. </a:t>
            </a:r>
          </a:p>
          <a:p>
            <a:pPr algn="l" marL="390695" indent="-195347" lvl="1">
              <a:lnSpc>
                <a:spcPts val="2533"/>
              </a:lnSpc>
              <a:buFont typeface="Arial"/>
              <a:buChar char="•"/>
            </a:pPr>
            <a:r>
              <a:rPr lang="en-US" sz="1809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Images are reshaped to have a channel dimension (28x28x1) 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-2175992" y="5143500"/>
            <a:ext cx="21526488" cy="774141"/>
            <a:chOff x="0" y="0"/>
            <a:chExt cx="5669528" cy="20388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669528" cy="203889"/>
            </a:xfrm>
            <a:custGeom>
              <a:avLst/>
              <a:gdLst/>
              <a:ahLst/>
              <a:cxnLst/>
              <a:rect r="r" b="b" t="t" l="l"/>
              <a:pathLst>
                <a:path h="203889" w="5669528">
                  <a:moveTo>
                    <a:pt x="0" y="0"/>
                  </a:moveTo>
                  <a:lnTo>
                    <a:pt x="5669528" y="0"/>
                  </a:lnTo>
                  <a:lnTo>
                    <a:pt x="5669528" y="203889"/>
                  </a:lnTo>
                  <a:lnTo>
                    <a:pt x="0" y="203889"/>
                  </a:lnTo>
                  <a:close/>
                </a:path>
              </a:pathLst>
            </a:custGeom>
            <a:gradFill rotWithShape="true">
              <a:gsLst>
                <a:gs pos="0">
                  <a:srgbClr val="397072">
                    <a:alpha val="0"/>
                  </a:srgbClr>
                </a:gs>
                <a:gs pos="100000">
                  <a:srgbClr val="18575B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5669528" cy="241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345271" y="5236922"/>
            <a:ext cx="4144243" cy="50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  <a:spcBef>
                <a:spcPct val="0"/>
              </a:spcBef>
            </a:pPr>
            <a:r>
              <a:rPr lang="en-US" sz="2752">
                <a:solidFill>
                  <a:srgbClr val="FEBD02"/>
                </a:solidFill>
                <a:latin typeface="Poppins"/>
                <a:ea typeface="Poppins"/>
                <a:cs typeface="Poppins"/>
                <a:sym typeface="Poppins"/>
              </a:rPr>
              <a:t>Data Preprocessing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755678" y="6317691"/>
            <a:ext cx="4154960" cy="28347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498" indent="-196249" lvl="1">
              <a:lnSpc>
                <a:spcPts val="2545"/>
              </a:lnSpc>
              <a:buFont typeface="Arial"/>
              <a:buChar char="•"/>
            </a:pPr>
            <a:r>
              <a:rPr lang="en-US" sz="181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The model consists of several convolutional layers (Conv2D), each followed by max-pooling layers (MaxPooling2D).</a:t>
            </a:r>
          </a:p>
          <a:p>
            <a:pPr algn="l" marL="392498" indent="-196249" lvl="1">
              <a:lnSpc>
                <a:spcPts val="2545"/>
              </a:lnSpc>
              <a:spcBef>
                <a:spcPct val="0"/>
              </a:spcBef>
              <a:buFont typeface="Arial"/>
              <a:buChar char="•"/>
            </a:pPr>
            <a:r>
              <a:rPr lang="en-US" sz="1817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The output layer is a Dense layer with 10 units and softmax activation, which is typical for multi-class classification.</a:t>
            </a:r>
          </a:p>
          <a:p>
            <a:pPr algn="l">
              <a:lnSpc>
                <a:spcPts val="2545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6974903" y="5236914"/>
            <a:ext cx="5705915" cy="50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  <a:spcBef>
                <a:spcPct val="0"/>
              </a:spcBef>
            </a:pPr>
            <a:r>
              <a:rPr lang="en-US" sz="2752">
                <a:solidFill>
                  <a:srgbClr val="FEBD02"/>
                </a:solidFill>
                <a:latin typeface="Poppins"/>
                <a:ea typeface="Poppins"/>
                <a:cs typeface="Poppins"/>
                <a:sym typeface="Poppins"/>
              </a:rPr>
              <a:t>Model</a:t>
            </a:r>
          </a:p>
        </p:txBody>
      </p:sp>
      <p:sp>
        <p:nvSpPr>
          <p:cNvPr name="AutoShape 15" id="15"/>
          <p:cNvSpPr/>
          <p:nvPr/>
        </p:nvSpPr>
        <p:spPr>
          <a:xfrm>
            <a:off x="5059020" y="5549621"/>
            <a:ext cx="10979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16" id="16"/>
          <p:cNvSpPr/>
          <p:nvPr/>
        </p:nvSpPr>
        <p:spPr>
          <a:xfrm>
            <a:off x="9340997" y="5568671"/>
            <a:ext cx="10979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7" id="17"/>
          <p:cNvSpPr txBox="true"/>
          <p:nvPr/>
        </p:nvSpPr>
        <p:spPr>
          <a:xfrm rot="0">
            <a:off x="10871822" y="6308166"/>
            <a:ext cx="3145054" cy="2600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The model is trained using the Adam optimizer and sparse categorical cross-entropy loss. </a:t>
            </a:r>
          </a:p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This works well for multi-class classification tasks.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212455" y="5217872"/>
            <a:ext cx="4144243" cy="50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  <a:spcBef>
                <a:spcPct val="0"/>
              </a:spcBef>
            </a:pPr>
            <a:r>
              <a:rPr lang="en-US" sz="2752">
                <a:solidFill>
                  <a:srgbClr val="FEBD02"/>
                </a:solidFill>
                <a:latin typeface="Poppins"/>
                <a:ea typeface="Poppins"/>
                <a:cs typeface="Poppins"/>
                <a:sym typeface="Poppins"/>
              </a:rPr>
              <a:t>Training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7833158" y="2636778"/>
            <a:ext cx="10221571" cy="2057947"/>
            <a:chOff x="0" y="0"/>
            <a:chExt cx="1583589" cy="31883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583589" cy="318830"/>
            </a:xfrm>
            <a:custGeom>
              <a:avLst/>
              <a:gdLst/>
              <a:ahLst/>
              <a:cxnLst/>
              <a:rect r="r" b="b" t="t" l="l"/>
              <a:pathLst>
                <a:path h="318830" w="1583589">
                  <a:moveTo>
                    <a:pt x="0" y="0"/>
                  </a:moveTo>
                  <a:lnTo>
                    <a:pt x="1583589" y="0"/>
                  </a:lnTo>
                  <a:lnTo>
                    <a:pt x="1583589" y="318830"/>
                  </a:lnTo>
                  <a:lnTo>
                    <a:pt x="0" y="318830"/>
                  </a:lnTo>
                  <a:close/>
                </a:path>
              </a:pathLst>
            </a:custGeom>
            <a:blipFill>
              <a:blip r:embed="rId6"/>
              <a:stretch>
                <a:fillRect l="0" t="-115459" r="0" b="-115459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1740379" y="3042352"/>
            <a:ext cx="5234524" cy="11896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38"/>
              </a:lnSpc>
              <a:spcBef>
                <a:spcPct val="0"/>
              </a:spcBef>
            </a:pPr>
            <a:r>
              <a:rPr lang="en-US" b="true" sz="1670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The goal of this project is to classify handwritten digits (0-9) from the MNIST dataset using a CNN. The MNIST dataset is a collection of 28x28 pixel grayscale images of handwritten digits.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13698292" y="5511529"/>
            <a:ext cx="1097913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23" id="23"/>
          <p:cNvSpPr txBox="true"/>
          <p:nvPr/>
        </p:nvSpPr>
        <p:spPr>
          <a:xfrm rot="0">
            <a:off x="15356698" y="5217872"/>
            <a:ext cx="4144243" cy="50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3"/>
              </a:lnSpc>
              <a:spcBef>
                <a:spcPct val="0"/>
              </a:spcBef>
            </a:pPr>
            <a:r>
              <a:rPr lang="en-US" sz="2752">
                <a:solidFill>
                  <a:srgbClr val="FEBD02"/>
                </a:solidFill>
                <a:latin typeface="Poppins"/>
                <a:ea typeface="Poppins"/>
                <a:cs typeface="Poppins"/>
                <a:sym typeface="Poppins"/>
              </a:rPr>
              <a:t>Testing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4796205" y="6266869"/>
            <a:ext cx="3145054" cy="2276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After training, the model’s accuracy is evaluated on the test set. </a:t>
            </a:r>
          </a:p>
          <a:p>
            <a:pPr algn="l" marL="403771" indent="-201886" lvl="1">
              <a:lnSpc>
                <a:spcPts val="2618"/>
              </a:lnSpc>
              <a:buFont typeface="Arial"/>
              <a:buChar char="•"/>
            </a:pPr>
            <a:r>
              <a:rPr lang="en-US" sz="1870">
                <a:solidFill>
                  <a:srgbClr val="FFF7E0"/>
                </a:solidFill>
                <a:latin typeface="Poppins"/>
                <a:ea typeface="Poppins"/>
                <a:cs typeface="Poppins"/>
                <a:sym typeface="Poppins"/>
              </a:rPr>
              <a:t>Then, the model can be used to predict the class of a given image.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6494605" y="841298"/>
            <a:ext cx="1529389" cy="50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30"/>
              </a:lnSpc>
            </a:pPr>
            <a:r>
              <a:rPr lang="en-US" sz="2807" b="true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day 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DAGY00kBzDY</dc:identifier>
  <dcterms:modified xsi:type="dcterms:W3CDTF">2011-08-01T06:04:30Z</dcterms:modified>
  <cp:revision>1</cp:revision>
  <dc:title>code portfolio</dc:title>
</cp:coreProperties>
</file>